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9"/>
  </p:notesMasterIdLst>
  <p:sldIdLst>
    <p:sldId id="257" r:id="rId2"/>
    <p:sldId id="294" r:id="rId3"/>
    <p:sldId id="295" r:id="rId4"/>
    <p:sldId id="296" r:id="rId5"/>
    <p:sldId id="297" r:id="rId6"/>
    <p:sldId id="298" r:id="rId7"/>
    <p:sldId id="299" r:id="rId8"/>
  </p:sldIdLst>
  <p:sldSz cx="16257588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08">
          <p15:clr>
            <a:srgbClr val="A4A3A4"/>
          </p15:clr>
        </p15:guide>
        <p15:guide id="2" pos="51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9420489-711C-40E4-8DC0-CC0AE11D3623}">
  <a:tblStyle styleId="{29420489-711C-40E4-8DC0-CC0AE11D36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8E996D4-146B-40CD-ACAF-E85AD59D727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 showComments="0">
  <p:normalViewPr>
    <p:restoredLeft sz="15625"/>
    <p:restoredTop sz="94666"/>
  </p:normalViewPr>
  <p:slideViewPr>
    <p:cSldViewPr snapToGrid="0">
      <p:cViewPr varScale="1">
        <p:scale>
          <a:sx n="54" d="100"/>
          <a:sy n="54" d="100"/>
        </p:scale>
        <p:origin x="248" y="856"/>
      </p:cViewPr>
      <p:guideLst>
        <p:guide orient="horz" pos="2808"/>
        <p:guide pos="51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56e28414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56e284142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g56e284142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6bfe50838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6bfe50838_0_2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g56bfe50838_0_2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6bfe50838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6bfe50838_0_2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g56bfe50838_0_2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56bfe50838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56bfe50838_0_2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g56bfe50838_0_2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569943ad3a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569943ad3a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g569943ad3a_0_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7960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1"/>
            <a:ext cx="1625758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758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6134" y="8021420"/>
            <a:ext cx="184731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1"/>
            <a:ext cx="16257587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3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3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3"/>
            <a:ext cx="16257587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863685" y="5248173"/>
            <a:ext cx="12138848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454" y="902337"/>
            <a:ext cx="8467494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709" y="291549"/>
            <a:ext cx="1402217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731" y="2067651"/>
            <a:ext cx="15176126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2047" y="5181600"/>
            <a:ext cx="13393496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500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838" y="996100"/>
            <a:ext cx="146319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200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34184"/>
            <a:ext cx="16257587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709" y="486834"/>
            <a:ext cx="1402217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709" y="2434167"/>
            <a:ext cx="1402217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300" cy="5501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-US" sz="6000" b="1" dirty="0"/>
              <a:t>Pseudocode and Beyond </a:t>
            </a:r>
            <a:r>
              <a:rPr lang="en-US" sz="6000" b="1" dirty="0" err="1"/>
              <a:t>Levenshtein</a:t>
            </a:r>
            <a:r>
              <a:rPr lang="en-US" sz="6000" b="1" dirty="0"/>
              <a:t> </a:t>
            </a:r>
            <a:r>
              <a:rPr lang="en-US" sz="6000" b="1" dirty="0" smtClean="0"/>
              <a:t>Distance</a:t>
            </a:r>
            <a:endParaRPr sz="6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8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Pseudocode</a:t>
            </a:r>
            <a:endParaRPr/>
          </a:p>
        </p:txBody>
      </p:sp>
      <p:sp>
        <p:nvSpPr>
          <p:cNvPr id="497" name="Google Shape;497;p48"/>
          <p:cNvSpPr txBox="1"/>
          <p:nvPr/>
        </p:nvSpPr>
        <p:spPr>
          <a:xfrm>
            <a:off x="3423075" y="7901950"/>
            <a:ext cx="50190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Source:</a:t>
            </a:r>
            <a:r>
              <a:rPr lang="en-US" sz="800">
                <a:solidFill>
                  <a:schemeClr val="dk1"/>
                </a:solidFill>
              </a:rPr>
              <a:t>Levenshtein distance - </a:t>
            </a:r>
            <a:r>
              <a:rPr lang="en-US" sz="800"/>
              <a:t> https://en.wikipedia.org/wiki/Levenshtein_distance - CC-BY-SA 3.0</a:t>
            </a:r>
            <a:endParaRPr sz="800"/>
          </a:p>
        </p:txBody>
      </p:sp>
      <p:sp>
        <p:nvSpPr>
          <p:cNvPr id="498" name="Google Shape;498;p48"/>
          <p:cNvSpPr txBox="1"/>
          <p:nvPr/>
        </p:nvSpPr>
        <p:spPr>
          <a:xfrm>
            <a:off x="3464900" y="1403900"/>
            <a:ext cx="10538100" cy="64161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function LevenshteinDistance(</a:t>
            </a:r>
            <a:r>
              <a:rPr lang="en-US" b="1">
                <a:solidFill>
                  <a:srgbClr val="B00040"/>
                </a:solidFill>
                <a:latin typeface="Courier New"/>
                <a:ea typeface="Courier New"/>
                <a:cs typeface="Courier New"/>
                <a:sym typeface="Courier New"/>
              </a:rPr>
              <a:t>char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s[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1.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.m], </a:t>
            </a:r>
            <a:r>
              <a:rPr lang="en-US" b="1">
                <a:solidFill>
                  <a:srgbClr val="B00040"/>
                </a:solidFill>
                <a:latin typeface="Courier New"/>
                <a:ea typeface="Courier New"/>
                <a:cs typeface="Courier New"/>
                <a:sym typeface="Courier New"/>
              </a:rPr>
              <a:t>char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t[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1.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.n])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b="1" i="1">
                <a:solidFill>
                  <a:srgbClr val="408080"/>
                </a:solidFill>
                <a:latin typeface="Courier New"/>
                <a:ea typeface="Courier New"/>
                <a:cs typeface="Courier New"/>
                <a:sym typeface="Courier New"/>
              </a:rPr>
              <a:t>// for all i and j, d[i,j] will hold the Levenshtein distance between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b="1" i="1">
                <a:solidFill>
                  <a:srgbClr val="408080"/>
                </a:solidFill>
                <a:latin typeface="Courier New"/>
                <a:ea typeface="Courier New"/>
                <a:cs typeface="Courier New"/>
                <a:sym typeface="Courier New"/>
              </a:rPr>
              <a:t>// the first i characters of s and the first j characters of t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b="1" i="1">
                <a:solidFill>
                  <a:srgbClr val="408080"/>
                </a:solidFill>
                <a:latin typeface="Courier New"/>
                <a:ea typeface="Courier New"/>
                <a:cs typeface="Courier New"/>
                <a:sym typeface="Courier New"/>
              </a:rPr>
              <a:t>// note that d has (m+1)*(n+1) values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declare </a:t>
            </a:r>
            <a:r>
              <a:rPr lang="en-US" b="1">
                <a:solidFill>
                  <a:srgbClr val="B0004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d[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0.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.m,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0.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.n]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set each element in d to zero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b="1" i="1">
                <a:solidFill>
                  <a:srgbClr val="408080"/>
                </a:solidFill>
                <a:latin typeface="Courier New"/>
                <a:ea typeface="Courier New"/>
                <a:cs typeface="Courier New"/>
                <a:sym typeface="Courier New"/>
              </a:rPr>
              <a:t>// source prefixes can be transformed into empty string by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b="1" i="1">
                <a:solidFill>
                  <a:srgbClr val="408080"/>
                </a:solidFill>
                <a:latin typeface="Courier New"/>
                <a:ea typeface="Courier New"/>
                <a:cs typeface="Courier New"/>
                <a:sym typeface="Courier New"/>
              </a:rPr>
              <a:t>// dropping all characters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b="1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i from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to </a:t>
            </a:r>
            <a:r>
              <a:rPr lang="en-US" b="1">
                <a:solidFill>
                  <a:srgbClr val="A0A000"/>
                </a:solidFill>
                <a:latin typeface="Courier New"/>
                <a:ea typeface="Courier New"/>
                <a:cs typeface="Courier New"/>
                <a:sym typeface="Courier New"/>
              </a:rPr>
              <a:t>m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d[i,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]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:=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b="1" i="1">
                <a:solidFill>
                  <a:srgbClr val="408080"/>
                </a:solidFill>
                <a:latin typeface="Courier New"/>
                <a:ea typeface="Courier New"/>
                <a:cs typeface="Courier New"/>
                <a:sym typeface="Courier New"/>
              </a:rPr>
              <a:t>// target prefixes can be reached from empty source prefix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b="1" i="1">
                <a:solidFill>
                  <a:srgbClr val="408080"/>
                </a:solidFill>
                <a:latin typeface="Courier New"/>
                <a:ea typeface="Courier New"/>
                <a:cs typeface="Courier New"/>
                <a:sym typeface="Courier New"/>
              </a:rPr>
              <a:t>// by inserting every character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b="1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j from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to </a:t>
            </a:r>
            <a:r>
              <a:rPr lang="en-US" b="1">
                <a:solidFill>
                  <a:srgbClr val="A0A0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d[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j]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:=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j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b="1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j from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to </a:t>
            </a:r>
            <a:r>
              <a:rPr lang="en-US" b="1">
                <a:solidFill>
                  <a:srgbClr val="A0A0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b="1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i from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to </a:t>
            </a:r>
            <a:r>
              <a:rPr lang="en-US" b="1">
                <a:solidFill>
                  <a:srgbClr val="A0A000"/>
                </a:solidFill>
                <a:latin typeface="Courier New"/>
                <a:ea typeface="Courier New"/>
                <a:cs typeface="Courier New"/>
                <a:sym typeface="Courier New"/>
              </a:rPr>
              <a:t>m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en-US" b="1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s[i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-1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]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t[j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-1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b="1">
                <a:solidFill>
                  <a:srgbClr val="A0A000"/>
                </a:solidFill>
                <a:latin typeface="Courier New"/>
                <a:ea typeface="Courier New"/>
                <a:cs typeface="Courier New"/>
                <a:sym typeface="Courier New"/>
              </a:rPr>
              <a:t>substitutionCost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: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en-US" b="1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b="1">
                <a:solidFill>
                  <a:srgbClr val="A0A000"/>
                </a:solidFill>
                <a:latin typeface="Courier New"/>
                <a:ea typeface="Courier New"/>
                <a:cs typeface="Courier New"/>
                <a:sym typeface="Courier New"/>
              </a:rPr>
              <a:t>substitutionCost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: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d[i, j]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:=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minimum(d[i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-1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j]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                  </a:t>
            </a:r>
            <a:r>
              <a:rPr lang="en-US" b="1" i="1">
                <a:solidFill>
                  <a:srgbClr val="408080"/>
                </a:solidFill>
                <a:latin typeface="Courier New"/>
                <a:ea typeface="Courier New"/>
                <a:cs typeface="Courier New"/>
                <a:sym typeface="Courier New"/>
              </a:rPr>
              <a:t>// deletion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d[i, j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-1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]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                  </a:t>
            </a:r>
            <a:r>
              <a:rPr lang="en-US" b="1" i="1">
                <a:solidFill>
                  <a:srgbClr val="408080"/>
                </a:solidFill>
                <a:latin typeface="Courier New"/>
                <a:ea typeface="Courier New"/>
                <a:cs typeface="Courier New"/>
                <a:sym typeface="Courier New"/>
              </a:rPr>
              <a:t>// insertion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d[i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-1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j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-1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] </a:t>
            </a:r>
            <a:r>
              <a:rPr lang="en-US" b="1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substitutionCost)  </a:t>
            </a:r>
            <a:r>
              <a:rPr lang="en-US" b="1" i="1">
                <a:solidFill>
                  <a:srgbClr val="408080"/>
                </a:solidFill>
                <a:latin typeface="Courier New"/>
                <a:ea typeface="Courier New"/>
                <a:cs typeface="Courier New"/>
                <a:sym typeface="Courier New"/>
              </a:rPr>
              <a:t>// substitution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39700" marR="13970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b="1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US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d[m, n]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9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Variations of edit distance</a:t>
            </a:r>
            <a:endParaRPr/>
          </a:p>
        </p:txBody>
      </p:sp>
      <p:sp>
        <p:nvSpPr>
          <p:cNvPr id="505" name="Google Shape;505;p49"/>
          <p:cNvSpPr txBox="1">
            <a:spLocks noGrp="1"/>
          </p:cNvSpPr>
          <p:nvPr>
            <p:ph type="body" idx="1"/>
          </p:nvPr>
        </p:nvSpPr>
        <p:spPr>
          <a:xfrm>
            <a:off x="1117700" y="1590279"/>
            <a:ext cx="14022300" cy="4191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Any other unit operations than insertion/deletion/substitution? 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Should substitution count as 1 edit or 2?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In some scenarios insertion can be more expensive than deletion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Weighted edit distance</a:t>
            </a:r>
            <a:endParaRPr/>
          </a:p>
        </p:txBody>
      </p:sp>
      <p:sp>
        <p:nvSpPr>
          <p:cNvPr id="512" name="Google Shape;512;p50"/>
          <p:cNvSpPr txBox="1">
            <a:spLocks noGrp="1"/>
          </p:cNvSpPr>
          <p:nvPr>
            <p:ph type="body" idx="1"/>
          </p:nvPr>
        </p:nvSpPr>
        <p:spPr>
          <a:xfrm>
            <a:off x="1117700" y="1590273"/>
            <a:ext cx="14022300" cy="516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Emphasize the relative cost of different edit operations</a:t>
            </a:r>
            <a:br>
              <a:rPr lang="en-US"/>
            </a:b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Useful in bioinformatics</a:t>
            </a:r>
            <a:endParaRPr/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E.g., in DNA sequence alignment, gaps (insertions/deletions) have different costs</a:t>
            </a:r>
            <a:endParaRPr/>
          </a:p>
          <a:p>
            <a:pPr marL="1543050" lvl="2" indent="-448754" algn="l" rtl="0">
              <a:spcBef>
                <a:spcPts val="0"/>
              </a:spcBef>
              <a:spcAft>
                <a:spcPts val="0"/>
              </a:spcAft>
              <a:buSzPts val="3467"/>
              <a:buChar char="■"/>
            </a:pPr>
            <a:r>
              <a:rPr lang="en-US"/>
              <a:t>BLAST</a:t>
            </a:r>
            <a:endParaRPr/>
          </a:p>
          <a:p>
            <a:pPr marL="1543050" lvl="2" indent="-448754" algn="l" rtl="0">
              <a:spcBef>
                <a:spcPts val="0"/>
              </a:spcBef>
              <a:spcAft>
                <a:spcPts val="0"/>
              </a:spcAft>
              <a:buSzPts val="3467"/>
              <a:buChar char="■"/>
            </a:pPr>
            <a:r>
              <a:rPr lang="en-US"/>
              <a:t>BLOSUM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1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Damerau–Levenshtein distance</a:t>
            </a:r>
            <a:endParaRPr/>
          </a:p>
        </p:txBody>
      </p:sp>
      <p:sp>
        <p:nvSpPr>
          <p:cNvPr id="519" name="Google Shape;519;p51"/>
          <p:cNvSpPr txBox="1">
            <a:spLocks noGrp="1"/>
          </p:cNvSpPr>
          <p:nvPr>
            <p:ph type="body" idx="1"/>
          </p:nvPr>
        </p:nvSpPr>
        <p:spPr>
          <a:xfrm>
            <a:off x="1117700" y="1590271"/>
            <a:ext cx="14022300" cy="4142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Added transposition of two adjacent items as a basic edit operation</a:t>
            </a:r>
            <a:br>
              <a:rPr lang="en-US"/>
            </a:b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Suitable for DNA sequences, which frequently undergo insertions, deletions, substitutions, and transpositions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Limitation of edit distance</a:t>
            </a:r>
            <a:endParaRPr/>
          </a:p>
        </p:txBody>
      </p:sp>
      <p:sp>
        <p:nvSpPr>
          <p:cNvPr id="526" name="Google Shape;526;p52"/>
          <p:cNvSpPr txBox="1">
            <a:spLocks noGrp="1"/>
          </p:cNvSpPr>
          <p:nvPr>
            <p:ph type="body" idx="1"/>
          </p:nvPr>
        </p:nvSpPr>
        <p:spPr>
          <a:xfrm>
            <a:off x="1117700" y="1590271"/>
            <a:ext cx="14022300" cy="41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Slow: O(mn)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Doesn’t work well with long sequences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E.g., need to fill a 500*500 table to compare two documents at word level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Human genome: ~ 3 billion base pairs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xmlns="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13" y="152087"/>
            <a:ext cx="14991467" cy="1247467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214" y="1279526"/>
            <a:ext cx="15698754" cy="200378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xmlns="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8" y="4620885"/>
            <a:ext cx="16256000" cy="1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81289" rIns="162533" bIns="8128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6097" y="8161837"/>
            <a:ext cx="14020800" cy="704942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2449" y="8539869"/>
            <a:ext cx="760284" cy="2660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902865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343</Words>
  <Application>Microsoft Macintosh PowerPoint</Application>
  <PresentationFormat>Custom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Verdana</vt:lpstr>
      <vt:lpstr>Arial</vt:lpstr>
      <vt:lpstr>Calibri</vt:lpstr>
      <vt:lpstr>Arial Black</vt:lpstr>
      <vt:lpstr>Courier New</vt:lpstr>
      <vt:lpstr>Georgia</vt:lpstr>
      <vt:lpstr>verdana-degrees1</vt:lpstr>
      <vt:lpstr>Pseudocode and Beyond Levenshtein Distance</vt:lpstr>
      <vt:lpstr>Pseudocode</vt:lpstr>
      <vt:lpstr>Variations of edit distance</vt:lpstr>
      <vt:lpstr>Weighted edit distance</vt:lpstr>
      <vt:lpstr>Damerau–Levenshtein distance</vt:lpstr>
      <vt:lpstr>Limitation of edit distance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4.3.6_Pseudocode and Beyond Levenshtein Distance</dc:title>
  <dc:subject>Data Mining 1</dc:subject>
  <dc:creator>Qiaozhu Mei</dc:creator>
  <cp:keywords/>
  <dc:description/>
  <cp:lastModifiedBy>Tan, Yuanru</cp:lastModifiedBy>
  <cp:revision>1</cp:revision>
  <dcterms:modified xsi:type="dcterms:W3CDTF">2019-11-18T19:57:16Z</dcterms:modified>
  <cp:category/>
</cp:coreProperties>
</file>